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3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DC2BB8-612B-4DDB-AF63-1537273D8E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A4C2819-B620-47F0-9094-318F300FBD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7D551B-799B-4F02-9B42-72DABA4E0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11034F-D657-4453-A786-042035CC4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826370-31D6-4DEE-8891-A65096F17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696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A08C4F-4FFE-4F84-AFCA-66987451A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F1BF24-76C1-4BA6-B983-1AE8C634A0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6EC9AC-5BDF-4908-AAF2-A369B608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0E0B35-A4E2-4181-BD22-51E2B4349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8A1B29-13EB-4868-B5B4-55A8128BF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644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4F6BD37-6AB1-4870-956A-02A17A887D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1C50FC8-DC68-4319-9B88-1EF5446B3B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FCA0AD-1487-46A4-BD49-04E937139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B6202A-1715-47EB-BC3B-FCFFBD880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465FAD-4B37-4195-B162-C21ECCA86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01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79E3CC-607A-4C6E-BCE1-645195CEC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031B11-373C-4B99-AE5F-5F3988AF4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A81656-EBF3-4669-9C9E-D6D1E7F2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C5E251-2E28-4013-87A0-6FE27C31A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0AE178-0040-47BD-9BC6-7399BBAB1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3920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FC53C0-7C8E-462C-9AFA-AD4E4DF47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B938DC-24A1-455F-BC55-2B8F1345A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A49BA5-5439-41E2-A368-B146D1E37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BABA2A-5944-43A3-AED7-F070437AD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51E797-48D1-4080-BEB1-C34F49B62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2129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77A8EB-FC45-4DD8-9F5E-5F330CF09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591250-99AD-4630-B248-7A01C454AC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0A7442-3FB5-4F6A-B75A-8024C41037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504067-79C0-4363-896F-99C34D5B1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A90CE10-FFAD-41F9-A637-942E75E4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6C2CDC-B1D3-4FCB-986D-B17B389D3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636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AB9E11-3A6D-4CE7-AF3E-E491A0C83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5B5E8B-F26C-46A1-A2DC-74CA2CEFAF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4596EE-4761-4F03-AD44-77044A2EFD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1807EF-F842-4104-BBE7-1E51F1C2C3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FC1848A-F136-4501-BF60-2BAD1FFF07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80CCA9B-22E8-4CE8-8C11-D7B73F85E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504988E-A5ED-4047-BB86-AE6F50E1F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BE3D7C9-D212-46E7-A695-8C8A93DF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930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52162E-A025-4A56-AC37-3FC2519E7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6B0D176-E0A1-44AF-89C1-91D8E4E8E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F011C96-C095-4EE1-8CC6-CDD140C16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ABC75B-9A7E-4C93-8788-5B0AEE6B8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21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DFFAAF8-D517-48EE-ADE3-00363F2D0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9E34541-E2DA-403C-8D4A-39F17FED7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937BBA-CBCA-4812-A43A-DFD83DB50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761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E59F72-56F5-4289-840A-34ADBA4F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569867-260C-4379-8FD2-624595E20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0753CE-1C16-4363-8EEC-5EA79A063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74287D8-1731-4869-B719-4431C40B9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050087-7919-4AD6-8A96-785FDC1FE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F7D5DE-7A4F-4E64-8206-726B44B10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939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7CFC9A-11FF-4E98-BC93-C6422879A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DE28495-C8F1-4897-B92F-A6A3E9769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847B854-7FCA-425D-93D9-68AD00B0C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6E02F3-241D-414C-ADA9-D21232842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A4C17C5-118B-4704-9C60-BC3346D51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2CCECE-2232-4F79-B6AF-B2B8A52A9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294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D659F40-09BB-48BE-8BBC-2F7483598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EEDAA8-AE78-4073-B93C-C6BBDAF8C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66AC70-B929-4EA0-946C-98DE04509C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18D1F0-EE1E-4C96-B269-BE19CA8113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7D36D6-4AF6-455B-A5C5-7A7FA3FD56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390F38-D95C-4C0D-9845-995D40D0BD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65F53-4BD4-4648-9433-8467B0CBA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635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bilibili.com/video/BV14c411J7f2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7C7CADBC-330C-47D6-A496-55DD6A98C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548514"/>
            <a:ext cx="5955501" cy="15281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DD4863E-FA04-4798-9FF5-12C131EDE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5937248" cy="25485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4425F25-8426-4666-A3CE-640466B75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7251" y="3409071"/>
            <a:ext cx="6254750" cy="344893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1EB3E12-8224-4151-9C40-5DA2BFEEB1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7250" y="0"/>
            <a:ext cx="6254750" cy="34059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9611151C-0F5C-4909-A0DD-AF29E5013DCC}"/>
              </a:ext>
            </a:extLst>
          </p:cNvPr>
          <p:cNvSpPr txBox="1"/>
          <p:nvPr/>
        </p:nvSpPr>
        <p:spPr>
          <a:xfrm>
            <a:off x="390525" y="5133536"/>
            <a:ext cx="57054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参考链接：</a:t>
            </a:r>
            <a:r>
              <a:rPr lang="en-US" altLang="zh-CN" b="1" dirty="0">
                <a:hlinkClick r:id="rId6"/>
              </a:rPr>
              <a:t>https://www.bilibili.com/video/BV14c411J7f2</a:t>
            </a:r>
            <a:endParaRPr lang="en-US" altLang="zh-CN" b="1" dirty="0"/>
          </a:p>
          <a:p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232006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002B0CA-B3F2-4034-A7F6-3EB89FCA8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6491055" cy="319419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4601AA0-9CD0-47D3-9F04-3B5F81DE6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365" y="0"/>
            <a:ext cx="5738634" cy="31941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2138550-9014-43ED-92E9-42B627686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547" y="3278859"/>
            <a:ext cx="6459912" cy="35791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B701B5A-DFD0-4B09-9C7E-36268EBA45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3285" y="3663808"/>
            <a:ext cx="5728714" cy="319419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06564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F4997C0-7AD9-479F-A4DE-FEC959512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666" y="0"/>
            <a:ext cx="6646333" cy="286177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DCF3C8B5-6C5D-4831-B0C3-DCF669937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5621866" cy="28631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EAF6F23-D298-4A2D-A98E-C7E11A421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69362"/>
            <a:ext cx="7153275" cy="39886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32004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EF037D6-0B0E-41C5-ABD2-F7050DEE3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676" y="0"/>
            <a:ext cx="12258675" cy="672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441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F10771BD-D408-4946-A8C6-26093E5CA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2799"/>
            <a:ext cx="6259285" cy="3505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8A4BDF6-AA9E-4F8F-A295-75110BB05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5349" y="0"/>
            <a:ext cx="6186651" cy="33527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B53CE4F-845A-41B8-971B-77F76FD079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1"/>
            <a:ext cx="6139878" cy="33527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58071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B81BC58-77DD-442B-9856-18B122E3C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697133" cy="396414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D49BA1B-EFB5-44F1-87A0-4F94D6CCE3C7}"/>
              </a:ext>
            </a:extLst>
          </p:cNvPr>
          <p:cNvSpPr txBox="1"/>
          <p:nvPr/>
        </p:nvSpPr>
        <p:spPr>
          <a:xfrm>
            <a:off x="2226732" y="59267"/>
            <a:ext cx="26162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rgbClr val="FF0000"/>
                </a:solidFill>
              </a:rPr>
              <a:t>传统扩散模型应用于时序预测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C433A22-296B-4358-9CDE-E4DA6F269713}"/>
              </a:ext>
            </a:extLst>
          </p:cNvPr>
          <p:cNvSpPr txBox="1"/>
          <p:nvPr/>
        </p:nvSpPr>
        <p:spPr>
          <a:xfrm>
            <a:off x="3869266" y="1828183"/>
            <a:ext cx="30818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rgbClr val="FF0000"/>
                </a:solidFill>
              </a:rPr>
              <a:t>本文所提出的改进（多尺度预测）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A29B8C1-80C4-4C64-924A-11D0AB29B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3897" y="0"/>
            <a:ext cx="5438103" cy="4602879"/>
          </a:xfrm>
          <a:prstGeom prst="rect">
            <a:avLst/>
          </a:prstGeom>
        </p:spPr>
      </p:pic>
      <p:sp>
        <p:nvSpPr>
          <p:cNvPr id="10" name="箭头: 右 9">
            <a:extLst>
              <a:ext uri="{FF2B5EF4-FFF2-40B4-BE49-F238E27FC236}">
                <a16:creationId xmlns:a16="http://schemas.microsoft.com/office/drawing/2014/main" id="{2D1543EF-C5D4-4034-B122-9495C403E460}"/>
              </a:ext>
            </a:extLst>
          </p:cNvPr>
          <p:cNvSpPr/>
          <p:nvPr/>
        </p:nvSpPr>
        <p:spPr>
          <a:xfrm rot="1104149">
            <a:off x="6095999" y="760204"/>
            <a:ext cx="1104900" cy="307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176D3A3-21A4-4C62-B583-F384D540D51C}"/>
              </a:ext>
            </a:extLst>
          </p:cNvPr>
          <p:cNvSpPr txBox="1"/>
          <p:nvPr/>
        </p:nvSpPr>
        <p:spPr>
          <a:xfrm>
            <a:off x="8265582" y="4418213"/>
            <a:ext cx="2616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传统扩散模型的结构</a:t>
            </a:r>
          </a:p>
        </p:txBody>
      </p:sp>
    </p:spTree>
    <p:extLst>
      <p:ext uri="{BB962C8B-B14F-4D97-AF65-F5344CB8AC3E}">
        <p14:creationId xmlns:p14="http://schemas.microsoft.com/office/powerpoint/2010/main" val="1001582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3B500CB-3B8C-42B6-98B4-8BD7C46FC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776" y="660400"/>
            <a:ext cx="9725040" cy="5842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6962B4-3D5F-4B20-90DE-D566DB5D2DE7}"/>
              </a:ext>
            </a:extLst>
          </p:cNvPr>
          <p:cNvSpPr txBox="1"/>
          <p:nvPr/>
        </p:nvSpPr>
        <p:spPr>
          <a:xfrm>
            <a:off x="0" y="47823"/>
            <a:ext cx="22267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dirty="0" err="1"/>
              <a:t>TrendExtraction</a:t>
            </a:r>
            <a:r>
              <a:rPr lang="en-US" altLang="zh-CN" sz="1400" b="1" dirty="0"/>
              <a:t> module</a:t>
            </a:r>
            <a:r>
              <a:rPr lang="zh-CN" altLang="en-US" sz="1400" b="1" dirty="0"/>
              <a:t>：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3BFEEDC0-0BCF-449E-AA64-A7FEEDD8D27B}"/>
              </a:ext>
            </a:extLst>
          </p:cNvPr>
          <p:cNvCxnSpPr>
            <a:cxnSpLocks/>
          </p:cNvCxnSpPr>
          <p:nvPr/>
        </p:nvCxnSpPr>
        <p:spPr>
          <a:xfrm flipH="1" flipV="1">
            <a:off x="1988820" y="355600"/>
            <a:ext cx="1194648" cy="6688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25216863-68F2-4CCC-A10A-DEED59FD8868}"/>
              </a:ext>
            </a:extLst>
          </p:cNvPr>
          <p:cNvSpPr/>
          <p:nvPr/>
        </p:nvSpPr>
        <p:spPr>
          <a:xfrm>
            <a:off x="3183467" y="1024467"/>
            <a:ext cx="2743200" cy="7704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B33E9C8-D335-4203-A239-9EFE5DA04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533" y="32409"/>
            <a:ext cx="5088467" cy="36552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1DC1405-25FF-472B-829B-D00291F5D653}"/>
              </a:ext>
            </a:extLst>
          </p:cNvPr>
          <p:cNvSpPr txBox="1"/>
          <p:nvPr/>
        </p:nvSpPr>
        <p:spPr>
          <a:xfrm>
            <a:off x="2374900" y="1202309"/>
            <a:ext cx="762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b="1" dirty="0">
                <a:solidFill>
                  <a:srgbClr val="FF0000"/>
                </a:solidFill>
              </a:rPr>
              <a:t>历史窗口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55ED704-F43B-437F-B997-89D9C4BD7054}"/>
              </a:ext>
            </a:extLst>
          </p:cNvPr>
          <p:cNvSpPr txBox="1"/>
          <p:nvPr/>
        </p:nvSpPr>
        <p:spPr>
          <a:xfrm>
            <a:off x="2374900" y="2277575"/>
            <a:ext cx="762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b="1" dirty="0">
                <a:solidFill>
                  <a:srgbClr val="FF0000"/>
                </a:solidFill>
              </a:rPr>
              <a:t>预测窗口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59349B9-8D85-4256-A8E1-F7E8899D6738}"/>
              </a:ext>
            </a:extLst>
          </p:cNvPr>
          <p:cNvSpPr txBox="1"/>
          <p:nvPr/>
        </p:nvSpPr>
        <p:spPr>
          <a:xfrm>
            <a:off x="2171700" y="3429000"/>
            <a:ext cx="11684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b="1" dirty="0">
                <a:solidFill>
                  <a:srgbClr val="FF0000"/>
                </a:solidFill>
              </a:rPr>
              <a:t>最终的预测结果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F2D2ADC-7647-4962-A16E-8FF2F0227A15}"/>
              </a:ext>
            </a:extLst>
          </p:cNvPr>
          <p:cNvSpPr/>
          <p:nvPr/>
        </p:nvSpPr>
        <p:spPr>
          <a:xfrm>
            <a:off x="3183467" y="2099733"/>
            <a:ext cx="2743200" cy="7704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7B584AFC-6AD5-4E5B-A7D5-45C471ACF730}"/>
              </a:ext>
            </a:extLst>
          </p:cNvPr>
          <p:cNvCxnSpPr/>
          <p:nvPr/>
        </p:nvCxnSpPr>
        <p:spPr>
          <a:xfrm flipH="1" flipV="1">
            <a:off x="365760" y="397932"/>
            <a:ext cx="2817707" cy="17018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0E332051-4263-4365-A912-FACBC2DD1860}"/>
              </a:ext>
            </a:extLst>
          </p:cNvPr>
          <p:cNvSpPr/>
          <p:nvPr/>
        </p:nvSpPr>
        <p:spPr>
          <a:xfrm>
            <a:off x="7625498" y="2870198"/>
            <a:ext cx="992722" cy="64262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0B4D7AC-9B03-4F47-B706-BB18E64B8D04}"/>
              </a:ext>
            </a:extLst>
          </p:cNvPr>
          <p:cNvCxnSpPr>
            <a:cxnSpLocks/>
          </p:cNvCxnSpPr>
          <p:nvPr/>
        </p:nvCxnSpPr>
        <p:spPr>
          <a:xfrm>
            <a:off x="8618220" y="3208020"/>
            <a:ext cx="824011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4D286DD5-B8DB-4C18-8DA4-F750F2114679}"/>
              </a:ext>
            </a:extLst>
          </p:cNvPr>
          <p:cNvSpPr txBox="1"/>
          <p:nvPr/>
        </p:nvSpPr>
        <p:spPr>
          <a:xfrm>
            <a:off x="9334292" y="3081062"/>
            <a:ext cx="220132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b="1" dirty="0">
                <a:solidFill>
                  <a:srgbClr val="7030A0"/>
                </a:solidFill>
              </a:rPr>
              <a:t>条件生成网络：生成推理的条件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AC15BAD-6745-4C87-8A9D-6936E5EAE697}"/>
              </a:ext>
            </a:extLst>
          </p:cNvPr>
          <p:cNvSpPr txBox="1"/>
          <p:nvPr/>
        </p:nvSpPr>
        <p:spPr>
          <a:xfrm>
            <a:off x="8121859" y="406484"/>
            <a:ext cx="2640745" cy="25391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050" b="1">
                <a:solidFill>
                  <a:srgbClr val="7030A0"/>
                </a:solidFill>
              </a:defRPr>
            </a:lvl1pPr>
          </a:lstStyle>
          <a:p>
            <a:r>
              <a:rPr lang="zh-CN" altLang="en-US" dirty="0">
                <a:solidFill>
                  <a:srgbClr val="0070C0"/>
                </a:solidFill>
              </a:rPr>
              <a:t>蓝线：代表仅在训练阶段时进行的数据流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BD7F7AE-6091-4361-B888-9A60DEF0969E}"/>
              </a:ext>
            </a:extLst>
          </p:cNvPr>
          <p:cNvSpPr txBox="1"/>
          <p:nvPr/>
        </p:nvSpPr>
        <p:spPr>
          <a:xfrm>
            <a:off x="8121859" y="685841"/>
            <a:ext cx="2640745" cy="2539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050" b="1">
                <a:solidFill>
                  <a:srgbClr val="7030A0"/>
                </a:solidFill>
              </a:defRPr>
            </a:lvl1pPr>
          </a:lstStyle>
          <a:p>
            <a:r>
              <a:rPr lang="zh-CN" altLang="en-US" dirty="0">
                <a:solidFill>
                  <a:srgbClr val="FF0000"/>
                </a:solidFill>
              </a:rPr>
              <a:t>红线：代表仅在推理阶段时进行的数据流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C965466-9903-40CF-8156-E7C05E51F453}"/>
              </a:ext>
            </a:extLst>
          </p:cNvPr>
          <p:cNvSpPr/>
          <p:nvPr/>
        </p:nvSpPr>
        <p:spPr>
          <a:xfrm>
            <a:off x="7625498" y="3939579"/>
            <a:ext cx="992722" cy="64262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E62CA96-5396-4BC1-93B6-E5169198F1D3}"/>
              </a:ext>
            </a:extLst>
          </p:cNvPr>
          <p:cNvCxnSpPr>
            <a:cxnSpLocks/>
          </p:cNvCxnSpPr>
          <p:nvPr/>
        </p:nvCxnSpPr>
        <p:spPr>
          <a:xfrm>
            <a:off x="8618219" y="4260890"/>
            <a:ext cx="824011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961E4F7A-5E45-4AE3-BF9E-F4CBDC5F93D7}"/>
              </a:ext>
            </a:extLst>
          </p:cNvPr>
          <p:cNvSpPr txBox="1"/>
          <p:nvPr/>
        </p:nvSpPr>
        <p:spPr>
          <a:xfrm>
            <a:off x="9197132" y="4133932"/>
            <a:ext cx="23237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b="1" dirty="0">
                <a:solidFill>
                  <a:srgbClr val="7030A0"/>
                </a:solidFill>
              </a:rPr>
              <a:t>前向扩散模块：生成加噪数据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9C6DC6B-7FDD-48F3-8CAA-711FF0CE162D}"/>
              </a:ext>
            </a:extLst>
          </p:cNvPr>
          <p:cNvSpPr txBox="1"/>
          <p:nvPr/>
        </p:nvSpPr>
        <p:spPr>
          <a:xfrm>
            <a:off x="8816132" y="3592403"/>
            <a:ext cx="762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b="1" dirty="0">
                <a:solidFill>
                  <a:srgbClr val="FF0000"/>
                </a:solidFill>
              </a:rPr>
              <a:t>去噪网络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8F6D0E2-1ABC-4F1D-B629-5BEA6BD18B58}"/>
              </a:ext>
            </a:extLst>
          </p:cNvPr>
          <p:cNvSpPr txBox="1"/>
          <p:nvPr/>
        </p:nvSpPr>
        <p:spPr>
          <a:xfrm>
            <a:off x="199738" y="3847164"/>
            <a:ext cx="3558082" cy="13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00B050"/>
                </a:solidFill>
              </a:rPr>
              <a:t>创新点：</a:t>
            </a:r>
            <a:br>
              <a:rPr lang="en-US" altLang="zh-CN" sz="1600" b="1" dirty="0">
                <a:solidFill>
                  <a:srgbClr val="00B050"/>
                </a:solidFill>
              </a:rPr>
            </a:br>
            <a:r>
              <a:rPr lang="en-US" altLang="zh-CN" sz="1600" b="1" dirty="0">
                <a:solidFill>
                  <a:srgbClr val="00B050"/>
                </a:solidFill>
              </a:rPr>
              <a:t>     </a:t>
            </a:r>
            <a:r>
              <a:rPr lang="zh-CN" altLang="en-US" sz="1200" b="1" dirty="0">
                <a:solidFill>
                  <a:srgbClr val="00B050"/>
                </a:solidFill>
              </a:rPr>
              <a:t>简单来说，就是多次利用扩散模型的推理结果，即将粗粒度推理得到的结果传递给细粒度推理作为输入条件，从而增加输入条件的信息量。</a:t>
            </a:r>
          </a:p>
        </p:txBody>
      </p:sp>
    </p:spTree>
    <p:extLst>
      <p:ext uri="{BB962C8B-B14F-4D97-AF65-F5344CB8AC3E}">
        <p14:creationId xmlns:p14="http://schemas.microsoft.com/office/powerpoint/2010/main" val="3292458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0570671-D4FB-4D26-9A15-E2D78F604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549" y="797918"/>
            <a:ext cx="8207766" cy="526216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6827BFA-1DB0-4911-8D5A-2D769FB27408}"/>
              </a:ext>
            </a:extLst>
          </p:cNvPr>
          <p:cNvSpPr txBox="1"/>
          <p:nvPr/>
        </p:nvSpPr>
        <p:spPr>
          <a:xfrm>
            <a:off x="459321" y="436692"/>
            <a:ext cx="3915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0000"/>
                </a:solidFill>
              </a:rPr>
              <a:t>单个</a:t>
            </a:r>
            <a:r>
              <a:rPr lang="en-US" altLang="zh-CN" sz="2000" b="1" dirty="0">
                <a:solidFill>
                  <a:srgbClr val="FF0000"/>
                </a:solidFill>
              </a:rPr>
              <a:t>stage</a:t>
            </a:r>
            <a:r>
              <a:rPr lang="zh-CN" altLang="en-US" sz="2000" b="1" dirty="0">
                <a:solidFill>
                  <a:srgbClr val="FF0000"/>
                </a:solidFill>
              </a:rPr>
              <a:t>部分的实现细节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FD6BD7C-EA9C-4CD0-B030-D60FEF203F80}"/>
              </a:ext>
            </a:extLst>
          </p:cNvPr>
          <p:cNvSpPr txBox="1"/>
          <p:nvPr/>
        </p:nvSpPr>
        <p:spPr>
          <a:xfrm>
            <a:off x="4433779" y="5344076"/>
            <a:ext cx="992722" cy="253916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b="1" dirty="0">
                <a:solidFill>
                  <a:srgbClr val="7030A0"/>
                </a:solidFill>
              </a:rPr>
              <a:t>经典扩散理论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3D650FA8-0175-4C1A-B235-06210874A30A}"/>
              </a:ext>
            </a:extLst>
          </p:cNvPr>
          <p:cNvCxnSpPr/>
          <p:nvPr/>
        </p:nvCxnSpPr>
        <p:spPr>
          <a:xfrm flipV="1">
            <a:off x="4930140" y="5090160"/>
            <a:ext cx="0" cy="22860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F6ACC75B-9EF7-49BF-AC45-3C76EE351396}"/>
              </a:ext>
            </a:extLst>
          </p:cNvPr>
          <p:cNvSpPr/>
          <p:nvPr/>
        </p:nvSpPr>
        <p:spPr>
          <a:xfrm>
            <a:off x="7672768" y="5209372"/>
            <a:ext cx="548640" cy="4620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3B60259F-CEC9-40A8-8273-41B5284A9B1D}"/>
              </a:ext>
            </a:extLst>
          </p:cNvPr>
          <p:cNvCxnSpPr>
            <a:stCxn id="11" idx="3"/>
          </p:cNvCxnSpPr>
          <p:nvPr/>
        </p:nvCxnSpPr>
        <p:spPr>
          <a:xfrm>
            <a:off x="8221408" y="5440417"/>
            <a:ext cx="4349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258F2C6B-2B7D-4A97-9F8C-ECDCA67EDBFA}"/>
              </a:ext>
            </a:extLst>
          </p:cNvPr>
          <p:cNvSpPr txBox="1"/>
          <p:nvPr/>
        </p:nvSpPr>
        <p:spPr>
          <a:xfrm>
            <a:off x="8656319" y="5328710"/>
            <a:ext cx="2400301" cy="25391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b="1" dirty="0">
                <a:solidFill>
                  <a:srgbClr val="0070C0"/>
                </a:solidFill>
              </a:rPr>
              <a:t>推理阶段时，该模块最终的输出结果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23F7F12-C53F-435F-BDA5-BDA8924F4817}"/>
              </a:ext>
            </a:extLst>
          </p:cNvPr>
          <p:cNvSpPr/>
          <p:nvPr/>
        </p:nvSpPr>
        <p:spPr>
          <a:xfrm>
            <a:off x="6366991" y="4511040"/>
            <a:ext cx="399569" cy="2895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70A59AE-7C6B-4CCE-B7BA-323773306766}"/>
              </a:ext>
            </a:extLst>
          </p:cNvPr>
          <p:cNvSpPr txBox="1"/>
          <p:nvPr/>
        </p:nvSpPr>
        <p:spPr>
          <a:xfrm>
            <a:off x="6766560" y="839129"/>
            <a:ext cx="813163" cy="2539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050" b="1">
                <a:solidFill>
                  <a:srgbClr val="7030A0"/>
                </a:solidFill>
              </a:defRPr>
            </a:lvl1pPr>
          </a:lstStyle>
          <a:p>
            <a:r>
              <a:rPr lang="zh-CN" altLang="en-US" dirty="0">
                <a:solidFill>
                  <a:srgbClr val="FF0000"/>
                </a:solidFill>
              </a:rPr>
              <a:t>推理阶段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9BF3CCE-08D8-487D-B98F-A27859DCF596}"/>
              </a:ext>
            </a:extLst>
          </p:cNvPr>
          <p:cNvSpPr txBox="1"/>
          <p:nvPr/>
        </p:nvSpPr>
        <p:spPr>
          <a:xfrm>
            <a:off x="5835287" y="836802"/>
            <a:ext cx="813163" cy="25391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050" b="1">
                <a:solidFill>
                  <a:srgbClr val="7030A0"/>
                </a:solidFill>
              </a:defRPr>
            </a:lvl1pPr>
          </a:lstStyle>
          <a:p>
            <a:r>
              <a:rPr lang="zh-CN" altLang="en-US" dirty="0">
                <a:solidFill>
                  <a:srgbClr val="0070C0"/>
                </a:solidFill>
              </a:rPr>
              <a:t>训练阶段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DF368AC-CC1E-42A2-B00A-77DF6FB8FE57}"/>
              </a:ext>
            </a:extLst>
          </p:cNvPr>
          <p:cNvSpPr txBox="1"/>
          <p:nvPr/>
        </p:nvSpPr>
        <p:spPr>
          <a:xfrm>
            <a:off x="4433779" y="1652424"/>
            <a:ext cx="139446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b="1" dirty="0">
                <a:solidFill>
                  <a:srgbClr val="FF0000"/>
                </a:solidFill>
              </a:rPr>
              <a:t>仅在推理阶段混合条件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F5612429-5CAE-441B-88F6-E3FA00659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359"/>
          <a:stretch/>
        </p:blipFill>
        <p:spPr>
          <a:xfrm>
            <a:off x="4986337" y="335828"/>
            <a:ext cx="3324225" cy="244550"/>
          </a:xfrm>
          <a:prstGeom prst="rect">
            <a:avLst/>
          </a:prstGeom>
          <a:ln>
            <a:solidFill>
              <a:srgbClr val="002060"/>
            </a:solidFill>
          </a:ln>
        </p:spPr>
      </p:pic>
      <p:cxnSp>
        <p:nvCxnSpPr>
          <p:cNvPr id="31" name="连接符: 肘形 30">
            <a:extLst>
              <a:ext uri="{FF2B5EF4-FFF2-40B4-BE49-F238E27FC236}">
                <a16:creationId xmlns:a16="http://schemas.microsoft.com/office/drawing/2014/main" id="{2DB9AFC1-2553-4D85-A975-329D6127BA6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32435" y="1067652"/>
            <a:ext cx="2074702" cy="1212895"/>
          </a:xfrm>
          <a:prstGeom prst="bentConnector3">
            <a:avLst>
              <a:gd name="adj1" fmla="val -195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4092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E533C5C-8376-4DC9-9E8E-3596E77F0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203341"/>
            <a:ext cx="6200775" cy="354950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9C492E5-9FB0-4964-9A4A-A17BF7DB9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258" y="3867776"/>
            <a:ext cx="6578531" cy="285687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FD4C0E9-0783-46C2-ADC3-D442CF59977F}"/>
              </a:ext>
            </a:extLst>
          </p:cNvPr>
          <p:cNvSpPr txBox="1"/>
          <p:nvPr/>
        </p:nvSpPr>
        <p:spPr>
          <a:xfrm>
            <a:off x="4462441" y="88415"/>
            <a:ext cx="2718163" cy="25391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050" b="1">
                <a:solidFill>
                  <a:srgbClr val="7030A0"/>
                </a:solidFill>
              </a:defRPr>
            </a:lvl1pPr>
          </a:lstStyle>
          <a:p>
            <a:r>
              <a:rPr lang="zh-CN" altLang="en-US" dirty="0">
                <a:solidFill>
                  <a:srgbClr val="0070C0"/>
                </a:solidFill>
              </a:rPr>
              <a:t>训练阶段算法伪代码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EBFCEDE-E788-48DC-8964-18F69153C67D}"/>
              </a:ext>
            </a:extLst>
          </p:cNvPr>
          <p:cNvSpPr txBox="1"/>
          <p:nvPr/>
        </p:nvSpPr>
        <p:spPr>
          <a:xfrm>
            <a:off x="4386241" y="3613860"/>
            <a:ext cx="2718163" cy="2539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050" b="1">
                <a:solidFill>
                  <a:srgbClr val="7030A0"/>
                </a:solidFill>
              </a:defRPr>
            </a:lvl1pPr>
          </a:lstStyle>
          <a:p>
            <a:r>
              <a:rPr lang="zh-CN" altLang="en-US" dirty="0">
                <a:solidFill>
                  <a:srgbClr val="FF0000"/>
                </a:solidFill>
              </a:rPr>
              <a:t>推理阶段算法伪代码</a:t>
            </a:r>
          </a:p>
        </p:txBody>
      </p:sp>
    </p:spTree>
    <p:extLst>
      <p:ext uri="{BB962C8B-B14F-4D97-AF65-F5344CB8AC3E}">
        <p14:creationId xmlns:p14="http://schemas.microsoft.com/office/powerpoint/2010/main" val="1902810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165</Words>
  <Application>Microsoft Office PowerPoint</Application>
  <PresentationFormat>宽屏</PresentationFormat>
  <Paragraphs>22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佳辉 宋</dc:creator>
  <cp:lastModifiedBy>佳辉 宋</cp:lastModifiedBy>
  <cp:revision>19</cp:revision>
  <dcterms:created xsi:type="dcterms:W3CDTF">2024-03-04T07:09:17Z</dcterms:created>
  <dcterms:modified xsi:type="dcterms:W3CDTF">2024-03-04T12:45:25Z</dcterms:modified>
</cp:coreProperties>
</file>

<file path=docProps/thumbnail.jpeg>
</file>